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2/13/2019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2/13/2019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Spain     </a:t>
            </a:r>
            <a:endParaRPr lang="en-GB" dirty="0"/>
          </a:p>
        </p:txBody>
      </p:sp>
      <p:sp>
        <p:nvSpPr>
          <p:cNvPr id="3" name="Subtitle 2"/>
          <p:cNvSpPr>
            <a:spLocks noGrp="1"/>
          </p:cNvSpPr>
          <p:nvPr>
            <p:ph type="subTitle" idx="1"/>
          </p:nvPr>
        </p:nvSpPr>
        <p:spPr/>
        <p:txBody>
          <a:bodyPr/>
          <a:lstStyle/>
          <a:p>
            <a:r>
              <a:rPr lang="en-GB" dirty="0" smtClean="0"/>
              <a:t>By Rachel, Faela and lonely Cathal</a:t>
            </a:r>
          </a:p>
        </p:txBody>
      </p:sp>
      <p:pic>
        <p:nvPicPr>
          <p:cNvPr id="4" name="Picture 3"/>
          <p:cNvPicPr>
            <a:picLocks noChangeAspect="1"/>
          </p:cNvPicPr>
          <p:nvPr/>
        </p:nvPicPr>
        <p:blipFill>
          <a:blip r:embed="rId2"/>
          <a:stretch>
            <a:fillRect/>
          </a:stretch>
        </p:blipFill>
        <p:spPr>
          <a:xfrm>
            <a:off x="0" y="-13272"/>
            <a:ext cx="6443831" cy="2635624"/>
          </a:xfrm>
          <a:prstGeom prst="rect">
            <a:avLst/>
          </a:prstGeom>
        </p:spPr>
      </p:pic>
      <p:pic>
        <p:nvPicPr>
          <p:cNvPr id="5" name="Picture 4"/>
          <p:cNvPicPr>
            <a:picLocks noChangeAspect="1"/>
          </p:cNvPicPr>
          <p:nvPr/>
        </p:nvPicPr>
        <p:blipFill>
          <a:blip r:embed="rId2"/>
          <a:stretch>
            <a:fillRect/>
          </a:stretch>
        </p:blipFill>
        <p:spPr>
          <a:xfrm>
            <a:off x="6443831" y="-13272"/>
            <a:ext cx="5748170" cy="2648896"/>
          </a:xfrm>
          <a:prstGeom prst="rect">
            <a:avLst/>
          </a:prstGeom>
        </p:spPr>
      </p:pic>
    </p:spTree>
    <p:extLst>
      <p:ext uri="{BB962C8B-B14F-4D97-AF65-F5344CB8AC3E}">
        <p14:creationId xmlns:p14="http://schemas.microsoft.com/office/powerpoint/2010/main" val="331265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Facts about Spain</a:t>
            </a:r>
            <a:endParaRPr lang="en-GB" dirty="0"/>
          </a:p>
        </p:txBody>
      </p:sp>
      <p:sp>
        <p:nvSpPr>
          <p:cNvPr id="3" name="Text Placeholder 2"/>
          <p:cNvSpPr>
            <a:spLocks noGrp="1"/>
          </p:cNvSpPr>
          <p:nvPr>
            <p:ph type="body" idx="1"/>
          </p:nvPr>
        </p:nvSpPr>
        <p:spPr/>
        <p:txBody>
          <a:bodyPr>
            <a:normAutofit/>
          </a:bodyPr>
          <a:lstStyle/>
          <a:p>
            <a:endParaRPr lang="en-GB" sz="2000" dirty="0" smtClean="0"/>
          </a:p>
        </p:txBody>
      </p:sp>
      <p:sp>
        <p:nvSpPr>
          <p:cNvPr id="4" name="Content Placeholder 3"/>
          <p:cNvSpPr>
            <a:spLocks noGrp="1"/>
          </p:cNvSpPr>
          <p:nvPr>
            <p:ph sz="half" idx="2"/>
          </p:nvPr>
        </p:nvSpPr>
        <p:spPr/>
        <p:txBody>
          <a:bodyPr/>
          <a:lstStyle/>
          <a:p>
            <a:r>
              <a:rPr lang="en-GB" dirty="0" smtClean="0"/>
              <a:t>Spain is a country on the Mediterranean Sea.</a:t>
            </a:r>
          </a:p>
          <a:p>
            <a:r>
              <a:rPr lang="en-GB" dirty="0" smtClean="0"/>
              <a:t>Their flag is red and yellow</a:t>
            </a:r>
          </a:p>
          <a:p>
            <a:r>
              <a:rPr lang="en-GB" dirty="0" smtClean="0"/>
              <a:t>The population of Spain is 46,441,049 in 2019.</a:t>
            </a:r>
          </a:p>
          <a:p>
            <a:r>
              <a:rPr lang="en-GB" dirty="0" smtClean="0"/>
              <a:t>The capital city of Spain is Madrid.</a:t>
            </a:r>
            <a:endParaRPr lang="en-GB" dirty="0"/>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r>
              <a:rPr lang="en-GB" dirty="0" smtClean="0"/>
              <a:t>The Spanish currency is the same as the </a:t>
            </a:r>
            <a:r>
              <a:rPr lang="en-GB" dirty="0" smtClean="0"/>
              <a:t>Irish </a:t>
            </a:r>
            <a:r>
              <a:rPr lang="en-GB" dirty="0" smtClean="0"/>
              <a:t>euro.</a:t>
            </a:r>
          </a:p>
          <a:p>
            <a:r>
              <a:rPr lang="en-GB" dirty="0" smtClean="0"/>
              <a:t>The continent that Spain is in is Europe.</a:t>
            </a:r>
            <a:endParaRPr lang="en-GB" dirty="0"/>
          </a:p>
        </p:txBody>
      </p:sp>
      <p:pic>
        <p:nvPicPr>
          <p:cNvPr id="7" name="Picture 6"/>
          <p:cNvPicPr>
            <a:picLocks noChangeAspect="1"/>
          </p:cNvPicPr>
          <p:nvPr/>
        </p:nvPicPr>
        <p:blipFill>
          <a:blip r:embed="rId2"/>
          <a:stretch>
            <a:fillRect/>
          </a:stretch>
        </p:blipFill>
        <p:spPr>
          <a:xfrm>
            <a:off x="8772525" y="4591050"/>
            <a:ext cx="3419475" cy="2266950"/>
          </a:xfrm>
          <a:prstGeom prst="rect">
            <a:avLst/>
          </a:prstGeom>
        </p:spPr>
      </p:pic>
    </p:spTree>
    <p:extLst>
      <p:ext uri="{BB962C8B-B14F-4D97-AF65-F5344CB8AC3E}">
        <p14:creationId xmlns:p14="http://schemas.microsoft.com/office/powerpoint/2010/main" val="313698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in Spain</a:t>
            </a:r>
            <a:endParaRPr lang="en-GB"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lnSpcReduction="10000"/>
          </a:bodyPr>
          <a:lstStyle/>
          <a:p>
            <a:r>
              <a:rPr lang="en-GB" sz="1800" dirty="0" smtClean="0"/>
              <a:t>The types of food they eat in Spain are:</a:t>
            </a:r>
          </a:p>
          <a:p>
            <a:r>
              <a:rPr lang="en-GB" sz="1800" dirty="0" smtClean="0"/>
              <a:t>Croquettes:</a:t>
            </a:r>
          </a:p>
          <a:p>
            <a:r>
              <a:rPr lang="en-GB" sz="1800" dirty="0" smtClean="0"/>
              <a:t>Tortilla Espanola:</a:t>
            </a:r>
          </a:p>
          <a:p>
            <a:r>
              <a:rPr lang="en-GB" sz="1800" dirty="0" smtClean="0"/>
              <a:t>Gazpacho or salmoreijo:</a:t>
            </a:r>
          </a:p>
          <a:p>
            <a:r>
              <a:rPr lang="en-GB" sz="1800" dirty="0" smtClean="0"/>
              <a:t>Pisto- Spanish Ratatouille:</a:t>
            </a:r>
          </a:p>
          <a:p>
            <a:r>
              <a:rPr lang="en-GB" sz="1800" dirty="0" smtClean="0"/>
              <a:t>Cured meats- </a:t>
            </a:r>
            <a:r>
              <a:rPr lang="en-GB" sz="1800" dirty="0" err="1" smtClean="0"/>
              <a:t>jamon</a:t>
            </a:r>
            <a:r>
              <a:rPr lang="en-GB" sz="1800" dirty="0" smtClean="0"/>
              <a:t>, chorizo and </a:t>
            </a:r>
            <a:r>
              <a:rPr lang="en-GB" sz="1800" dirty="0" err="1" smtClean="0"/>
              <a:t>salchichon</a:t>
            </a:r>
            <a:r>
              <a:rPr lang="en-GB" sz="1800" dirty="0" smtClean="0"/>
              <a:t>:</a:t>
            </a:r>
          </a:p>
          <a:p>
            <a:r>
              <a:rPr lang="en-GB" sz="1800" dirty="0" err="1" smtClean="0"/>
              <a:t>Pulpo</a:t>
            </a:r>
            <a:r>
              <a:rPr lang="en-GB" sz="1800" dirty="0" smtClean="0"/>
              <a:t> a la </a:t>
            </a:r>
            <a:r>
              <a:rPr lang="en-GB" sz="1800" dirty="0" err="1" smtClean="0"/>
              <a:t>gallega</a:t>
            </a:r>
            <a:r>
              <a:rPr lang="en-GB" sz="1800" dirty="0"/>
              <a:t>:</a:t>
            </a:r>
            <a:endParaRPr lang="en-GB" sz="1800" dirty="0" smtClean="0"/>
          </a:p>
          <a:p>
            <a:r>
              <a:rPr lang="en-GB" sz="1800" dirty="0" smtClean="0"/>
              <a:t>Paella:</a:t>
            </a:r>
          </a:p>
          <a:p>
            <a:r>
              <a:rPr lang="en-GB" sz="1800" dirty="0" smtClean="0"/>
              <a:t>Prawns in fried garlic:</a:t>
            </a:r>
          </a:p>
          <a:p>
            <a:endParaRPr lang="en-GB" dirty="0"/>
          </a:p>
        </p:txBody>
      </p:sp>
    </p:spTree>
    <p:extLst>
      <p:ext uri="{BB962C8B-B14F-4D97-AF65-F5344CB8AC3E}">
        <p14:creationId xmlns:p14="http://schemas.microsoft.com/office/powerpoint/2010/main" val="25529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 calcmode="lin" valueType="num">
                                      <p:cBhvr>
                                        <p:cTn id="4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 calcmode="lin" valueType="num">
                                      <p:cBhvr>
                                        <p:cTn id="5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5" dur="500"/>
                                        <p:tgtEl>
                                          <p:spTgt spid="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p:cTn id="60"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1"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calcmode="lin" valueType="num">
                                      <p:cBhvr>
                                        <p:cTn id="6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69" dur="500"/>
                                        <p:tgtEl>
                                          <p:spTgt spid="4">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4">
                                            <p:txEl>
                                              <p:pRg st="7" end="7"/>
                                            </p:txEl>
                                          </p:spTgt>
                                        </p:tgtEl>
                                        <p:attrNameLst>
                                          <p:attrName>style.visibility</p:attrName>
                                        </p:attrNameLst>
                                      </p:cBhvr>
                                      <p:to>
                                        <p:strVal val="visible"/>
                                      </p:to>
                                    </p:set>
                                    <p:anim calcmode="lin" valueType="num">
                                      <p:cBhvr>
                                        <p:cTn id="74"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75"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76" dur="500"/>
                                        <p:tgtEl>
                                          <p:spTgt spid="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 calcmode="lin" valueType="num">
                                      <p:cBhvr>
                                        <p:cTn id="81"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82"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8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Famous people + Spanish Culture</a:t>
            </a:r>
            <a:endParaRPr lang="en-GB" dirty="0"/>
          </a:p>
        </p:txBody>
      </p:sp>
      <p:sp>
        <p:nvSpPr>
          <p:cNvPr id="3" name="Content Placeholder 2"/>
          <p:cNvSpPr>
            <a:spLocks noGrp="1"/>
          </p:cNvSpPr>
          <p:nvPr>
            <p:ph idx="1"/>
          </p:nvPr>
        </p:nvSpPr>
        <p:spPr/>
        <p:txBody>
          <a:bodyPr/>
          <a:lstStyle/>
          <a:p>
            <a:r>
              <a:rPr lang="en-GB" dirty="0" smtClean="0"/>
              <a:t>Spanish culture is known for Flamenco music and dance, Bullfights, fantastic beaches and lots of sunshine. Another thing known in Spain is the Spanish guitar which was invented in </a:t>
            </a:r>
            <a:r>
              <a:rPr lang="en-GB" dirty="0" err="1" smtClean="0"/>
              <a:t>Andilusia</a:t>
            </a:r>
            <a:r>
              <a:rPr lang="en-GB" dirty="0" smtClean="0"/>
              <a:t> in the 1790s when a sixth string was added to the Moorish lute.</a:t>
            </a:r>
            <a:endParaRPr lang="en-GB" dirty="0"/>
          </a:p>
        </p:txBody>
      </p:sp>
      <p:sp>
        <p:nvSpPr>
          <p:cNvPr id="4" name="Text Placeholder 3"/>
          <p:cNvSpPr>
            <a:spLocks noGrp="1"/>
          </p:cNvSpPr>
          <p:nvPr>
            <p:ph type="body" sz="half" idx="2"/>
          </p:nvPr>
        </p:nvSpPr>
        <p:spPr/>
        <p:txBody>
          <a:bodyPr>
            <a:normAutofit/>
          </a:bodyPr>
          <a:lstStyle/>
          <a:p>
            <a:r>
              <a:rPr lang="en-GB" sz="2400" dirty="0" smtClean="0"/>
              <a:t>There are lots of famous people in Spain here are a few of them:</a:t>
            </a:r>
          </a:p>
          <a:p>
            <a:r>
              <a:rPr lang="en-GB" sz="2400" dirty="0" smtClean="0"/>
              <a:t>Penelope Cruz</a:t>
            </a:r>
          </a:p>
          <a:p>
            <a:r>
              <a:rPr lang="en-GB" sz="2400" dirty="0" smtClean="0"/>
              <a:t>Javier </a:t>
            </a:r>
            <a:r>
              <a:rPr lang="en-GB" sz="2400" dirty="0" err="1" smtClean="0"/>
              <a:t>bardem</a:t>
            </a:r>
            <a:endParaRPr lang="en-GB" sz="2400" dirty="0" smtClean="0"/>
          </a:p>
          <a:p>
            <a:r>
              <a:rPr lang="en-GB" sz="2400" dirty="0" smtClean="0"/>
              <a:t>Elsa Pataky</a:t>
            </a:r>
          </a:p>
          <a:p>
            <a:r>
              <a:rPr lang="en-GB" sz="2400" dirty="0" smtClean="0"/>
              <a:t>Ricky Martin</a:t>
            </a:r>
          </a:p>
          <a:p>
            <a:r>
              <a:rPr lang="en-GB" sz="2400" dirty="0" smtClean="0"/>
              <a:t>Eric </a:t>
            </a:r>
            <a:r>
              <a:rPr lang="en-GB" sz="2400" dirty="0" err="1" smtClean="0"/>
              <a:t>Cantona</a:t>
            </a:r>
            <a:r>
              <a:rPr lang="en-GB" sz="2400" dirty="0" smtClean="0"/>
              <a:t> </a:t>
            </a:r>
            <a:endParaRPr lang="en-GB" sz="2400" dirty="0"/>
          </a:p>
        </p:txBody>
      </p:sp>
    </p:spTree>
    <p:extLst>
      <p:ext uri="{BB962C8B-B14F-4D97-AF65-F5344CB8AC3E}">
        <p14:creationId xmlns:p14="http://schemas.microsoft.com/office/powerpoint/2010/main" val="247394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wheel(1)">
                                      <p:cBhvr>
                                        <p:cTn id="4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Animals in Spain</a:t>
            </a:r>
            <a:endParaRPr lang="en-GB" dirty="0"/>
          </a:p>
        </p:txBody>
      </p:sp>
      <p:pic>
        <p:nvPicPr>
          <p:cNvPr id="6" name="Picture Placeholder 5"/>
          <p:cNvPicPr>
            <a:picLocks noGrp="1" noChangeAspect="1"/>
          </p:cNvPicPr>
          <p:nvPr>
            <p:ph type="pic" idx="1"/>
          </p:nvPr>
        </p:nvPicPr>
        <p:blipFill>
          <a:blip r:embed="rId2"/>
          <a:srcRect l="6051" r="6051"/>
          <a:stretch>
            <a:fillRect/>
          </a:stretch>
        </p:blipFill>
        <p:spPr>
          <a:xfrm>
            <a:off x="8767037" y="2336872"/>
            <a:ext cx="3054285" cy="2159823"/>
          </a:xfrm>
          <a:prstGeom prst="rect">
            <a:avLst/>
          </a:prstGeom>
        </p:spPr>
      </p:pic>
      <p:sp>
        <p:nvSpPr>
          <p:cNvPr id="4" name="Text Placeholder 3"/>
          <p:cNvSpPr>
            <a:spLocks noGrp="1"/>
          </p:cNvSpPr>
          <p:nvPr>
            <p:ph type="body" sz="half" idx="2"/>
          </p:nvPr>
        </p:nvSpPr>
        <p:spPr/>
        <p:txBody>
          <a:bodyPr>
            <a:normAutofit/>
          </a:bodyPr>
          <a:lstStyle/>
          <a:p>
            <a:r>
              <a:rPr lang="en-GB" sz="2000" dirty="0" smtClean="0"/>
              <a:t>The Black Iberian pig weighs 90kg at the age 14 to 15 months. They are currently found in herds in the centre and southern part of Portugal and Spain. Their skin is normally black or grey.</a:t>
            </a:r>
          </a:p>
          <a:p>
            <a:r>
              <a:rPr lang="en-GB" sz="2000" dirty="0" smtClean="0"/>
              <a:t>The brown bea</a:t>
            </a:r>
            <a:r>
              <a:rPr lang="en-GB" sz="2000" dirty="0"/>
              <a:t>r</a:t>
            </a:r>
            <a:r>
              <a:rPr lang="en-GB" sz="2000" dirty="0" smtClean="0"/>
              <a:t> has a sturdy bone structure and large paws with claws that can be measured up to 4 inches long. It can weigh up to 1,058 pounds.</a:t>
            </a:r>
          </a:p>
          <a:p>
            <a:endParaRPr lang="en-GB" sz="2000" dirty="0" smtClean="0"/>
          </a:p>
          <a:p>
            <a:endParaRPr lang="en-GB" dirty="0"/>
          </a:p>
        </p:txBody>
      </p:sp>
      <p:pic>
        <p:nvPicPr>
          <p:cNvPr id="5" name="Picture 4"/>
          <p:cNvPicPr>
            <a:picLocks noChangeAspect="1"/>
          </p:cNvPicPr>
          <p:nvPr/>
        </p:nvPicPr>
        <p:blipFill>
          <a:blip r:embed="rId3"/>
          <a:stretch>
            <a:fillRect/>
          </a:stretch>
        </p:blipFill>
        <p:spPr>
          <a:xfrm>
            <a:off x="4868333" y="2336873"/>
            <a:ext cx="2844900" cy="2159823"/>
          </a:xfrm>
          <a:prstGeom prst="rect">
            <a:avLst/>
          </a:prstGeom>
        </p:spPr>
      </p:pic>
    </p:spTree>
    <p:extLst>
      <p:ext uri="{BB962C8B-B14F-4D97-AF65-F5344CB8AC3E}">
        <p14:creationId xmlns:p14="http://schemas.microsoft.com/office/powerpoint/2010/main" val="2360022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Spanish Language</a:t>
            </a:r>
            <a:endParaRPr lang="en-GB" dirty="0"/>
          </a:p>
        </p:txBody>
      </p:sp>
      <p:pic>
        <p:nvPicPr>
          <p:cNvPr id="5" name="Content Placeholder 4"/>
          <p:cNvPicPr>
            <a:picLocks noGrp="1" noChangeAspect="1"/>
          </p:cNvPicPr>
          <p:nvPr>
            <p:ph idx="1"/>
          </p:nvPr>
        </p:nvPicPr>
        <p:blipFill>
          <a:blip r:embed="rId2"/>
          <a:stretch>
            <a:fillRect/>
          </a:stretch>
        </p:blipFill>
        <p:spPr>
          <a:xfrm>
            <a:off x="5970495" y="2731835"/>
            <a:ext cx="4690334" cy="2809389"/>
          </a:xfrm>
          <a:prstGeom prst="rect">
            <a:avLst/>
          </a:prstGeom>
        </p:spPr>
      </p:pic>
      <p:sp>
        <p:nvSpPr>
          <p:cNvPr id="4" name="Text Placeholder 3"/>
          <p:cNvSpPr>
            <a:spLocks noGrp="1"/>
          </p:cNvSpPr>
          <p:nvPr>
            <p:ph type="body" sz="half" idx="2"/>
          </p:nvPr>
        </p:nvSpPr>
        <p:spPr>
          <a:xfrm>
            <a:off x="680321" y="2382808"/>
            <a:ext cx="4612440" cy="4102022"/>
          </a:xfrm>
        </p:spPr>
        <p:txBody>
          <a:bodyPr>
            <a:normAutofit fontScale="47500" lnSpcReduction="20000"/>
          </a:bodyPr>
          <a:lstStyle/>
          <a:p>
            <a:r>
              <a:rPr lang="en-GB" sz="3600" dirty="0" smtClean="0"/>
              <a:t>Hello - Hola</a:t>
            </a:r>
          </a:p>
          <a:p>
            <a:r>
              <a:rPr lang="en-GB" sz="3600" dirty="0" smtClean="0"/>
              <a:t>Goodbye – adios</a:t>
            </a:r>
          </a:p>
          <a:p>
            <a:r>
              <a:rPr lang="en-GB" sz="3600" dirty="0" smtClean="0"/>
              <a:t>Good morning – Buenos Dias</a:t>
            </a:r>
          </a:p>
          <a:p>
            <a:r>
              <a:rPr lang="en-GB" sz="3600" dirty="0" smtClean="0"/>
              <a:t>Ice-cream – Helado</a:t>
            </a:r>
          </a:p>
          <a:p>
            <a:r>
              <a:rPr lang="en-GB" sz="3600" dirty="0" smtClean="0"/>
              <a:t>Spain – España </a:t>
            </a:r>
          </a:p>
          <a:p>
            <a:r>
              <a:rPr lang="en-GB" sz="3600" dirty="0" smtClean="0"/>
              <a:t>Boy – Nino </a:t>
            </a:r>
          </a:p>
          <a:p>
            <a:r>
              <a:rPr lang="en-GB" sz="3600" dirty="0" smtClean="0"/>
              <a:t>Girl – Nina</a:t>
            </a:r>
          </a:p>
          <a:p>
            <a:r>
              <a:rPr lang="en-GB" sz="3600" dirty="0" smtClean="0"/>
              <a:t>Thank You – Gracias </a:t>
            </a:r>
          </a:p>
          <a:p>
            <a:r>
              <a:rPr lang="en-GB" sz="3600" dirty="0" smtClean="0"/>
              <a:t>Yes – </a:t>
            </a:r>
            <a:r>
              <a:rPr lang="en-GB" sz="3600" dirty="0"/>
              <a:t>S</a:t>
            </a:r>
            <a:r>
              <a:rPr lang="en-GB" sz="3600" dirty="0" smtClean="0"/>
              <a:t>i</a:t>
            </a:r>
          </a:p>
          <a:p>
            <a:r>
              <a:rPr lang="en-GB" sz="3600" dirty="0" smtClean="0"/>
              <a:t>No – No</a:t>
            </a:r>
          </a:p>
          <a:p>
            <a:r>
              <a:rPr lang="en-GB" sz="3600" dirty="0" smtClean="0"/>
              <a:t>Stop – Detener</a:t>
            </a:r>
          </a:p>
          <a:p>
            <a:r>
              <a:rPr lang="en-GB" sz="3600" dirty="0" smtClean="0"/>
              <a:t>Go – </a:t>
            </a:r>
            <a:r>
              <a:rPr lang="en-GB" sz="3600" dirty="0" err="1" smtClean="0"/>
              <a:t>Ir</a:t>
            </a:r>
            <a:endParaRPr lang="en-GB" sz="3600" dirty="0" smtClean="0"/>
          </a:p>
          <a:p>
            <a:r>
              <a:rPr lang="en-GB" sz="3600" dirty="0" smtClean="0"/>
              <a:t>Santa Clause – Papa Noel</a:t>
            </a:r>
          </a:p>
          <a:p>
            <a:endParaRPr lang="en-GB" dirty="0"/>
          </a:p>
        </p:txBody>
      </p:sp>
      <p:sp>
        <p:nvSpPr>
          <p:cNvPr id="3" name="AutoShape 2" descr="Image result for picture of spanish wor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6488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1000"/>
                                        <p:tgtEl>
                                          <p:spTgt spid="4">
                                            <p:txEl>
                                              <p:pRg st="5" end="5"/>
                                            </p:txEl>
                                          </p:spTgt>
                                        </p:tgtEl>
                                      </p:cBhvr>
                                    </p:animEffect>
                                    <p:anim calcmode="lin" valueType="num">
                                      <p:cBhvr>
                                        <p:cTn id="4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1000"/>
                                        <p:tgtEl>
                                          <p:spTgt spid="4">
                                            <p:txEl>
                                              <p:pRg st="6" end="6"/>
                                            </p:txEl>
                                          </p:spTgt>
                                        </p:tgtEl>
                                      </p:cBhvr>
                                    </p:animEffect>
                                    <p:anim calcmode="lin" valueType="num">
                                      <p:cBhvr>
                                        <p:cTn id="5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fade">
                                      <p:cBhvr>
                                        <p:cTn id="62" dur="1000"/>
                                        <p:tgtEl>
                                          <p:spTgt spid="4">
                                            <p:txEl>
                                              <p:pRg st="7" end="7"/>
                                            </p:txEl>
                                          </p:spTgt>
                                        </p:tgtEl>
                                      </p:cBhvr>
                                    </p:animEffect>
                                    <p:anim calcmode="lin" valueType="num">
                                      <p:cBhvr>
                                        <p:cTn id="6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
                                            <p:txEl>
                                              <p:pRg st="8" end="8"/>
                                            </p:txEl>
                                          </p:spTgt>
                                        </p:tgtEl>
                                        <p:attrNameLst>
                                          <p:attrName>style.visibility</p:attrName>
                                        </p:attrNameLst>
                                      </p:cBhvr>
                                      <p:to>
                                        <p:strVal val="visible"/>
                                      </p:to>
                                    </p:set>
                                    <p:animEffect transition="in" filter="fade">
                                      <p:cBhvr>
                                        <p:cTn id="69" dur="1000"/>
                                        <p:tgtEl>
                                          <p:spTgt spid="4">
                                            <p:txEl>
                                              <p:pRg st="8" end="8"/>
                                            </p:txEl>
                                          </p:spTgt>
                                        </p:tgtEl>
                                      </p:cBhvr>
                                    </p:animEffect>
                                    <p:anim calcmode="lin" valueType="num">
                                      <p:cBhvr>
                                        <p:cTn id="7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
                                            <p:txEl>
                                              <p:pRg st="9" end="9"/>
                                            </p:txEl>
                                          </p:spTgt>
                                        </p:tgtEl>
                                        <p:attrNameLst>
                                          <p:attrName>style.visibility</p:attrName>
                                        </p:attrNameLst>
                                      </p:cBhvr>
                                      <p:to>
                                        <p:strVal val="visible"/>
                                      </p:to>
                                    </p:set>
                                    <p:animEffect transition="in" filter="fade">
                                      <p:cBhvr>
                                        <p:cTn id="76" dur="1000"/>
                                        <p:tgtEl>
                                          <p:spTgt spid="4">
                                            <p:txEl>
                                              <p:pRg st="9" end="9"/>
                                            </p:txEl>
                                          </p:spTgt>
                                        </p:tgtEl>
                                      </p:cBhvr>
                                    </p:animEffect>
                                    <p:anim calcmode="lin" valueType="num">
                                      <p:cBhvr>
                                        <p:cTn id="7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4">
                                            <p:txEl>
                                              <p:pRg st="10" end="10"/>
                                            </p:txEl>
                                          </p:spTgt>
                                        </p:tgtEl>
                                        <p:attrNameLst>
                                          <p:attrName>style.visibility</p:attrName>
                                        </p:attrNameLst>
                                      </p:cBhvr>
                                      <p:to>
                                        <p:strVal val="visible"/>
                                      </p:to>
                                    </p:set>
                                    <p:animEffect transition="in" filter="fade">
                                      <p:cBhvr>
                                        <p:cTn id="83" dur="1000"/>
                                        <p:tgtEl>
                                          <p:spTgt spid="4">
                                            <p:txEl>
                                              <p:pRg st="10" end="10"/>
                                            </p:txEl>
                                          </p:spTgt>
                                        </p:tgtEl>
                                      </p:cBhvr>
                                    </p:animEffect>
                                    <p:anim calcmode="lin" valueType="num">
                                      <p:cBhvr>
                                        <p:cTn id="8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4">
                                            <p:txEl>
                                              <p:pRg st="11" end="11"/>
                                            </p:txEl>
                                          </p:spTgt>
                                        </p:tgtEl>
                                        <p:attrNameLst>
                                          <p:attrName>style.visibility</p:attrName>
                                        </p:attrNameLst>
                                      </p:cBhvr>
                                      <p:to>
                                        <p:strVal val="visible"/>
                                      </p:to>
                                    </p:set>
                                    <p:animEffect transition="in" filter="fade">
                                      <p:cBhvr>
                                        <p:cTn id="90" dur="1000"/>
                                        <p:tgtEl>
                                          <p:spTgt spid="4">
                                            <p:txEl>
                                              <p:pRg st="11" end="11"/>
                                            </p:txEl>
                                          </p:spTgt>
                                        </p:tgtEl>
                                      </p:cBhvr>
                                    </p:animEffect>
                                    <p:anim calcmode="lin" valueType="num">
                                      <p:cBhvr>
                                        <p:cTn id="91"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92"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
                                            <p:txEl>
                                              <p:pRg st="12" end="12"/>
                                            </p:txEl>
                                          </p:spTgt>
                                        </p:tgtEl>
                                        <p:attrNameLst>
                                          <p:attrName>style.visibility</p:attrName>
                                        </p:attrNameLst>
                                      </p:cBhvr>
                                      <p:to>
                                        <p:strVal val="visible"/>
                                      </p:to>
                                    </p:set>
                                    <p:animEffect transition="in" filter="fade">
                                      <p:cBhvr>
                                        <p:cTn id="97" dur="1000"/>
                                        <p:tgtEl>
                                          <p:spTgt spid="4">
                                            <p:txEl>
                                              <p:pRg st="12" end="12"/>
                                            </p:txEl>
                                          </p:spTgt>
                                        </p:tgtEl>
                                      </p:cBhvr>
                                    </p:animEffect>
                                    <p:anim calcmode="lin" valueType="num">
                                      <p:cBhvr>
                                        <p:cTn id="9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9"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Festivals + Types of clothes in Spain</a:t>
            </a:r>
            <a:endParaRPr lang="en-GB" dirty="0"/>
          </a:p>
        </p:txBody>
      </p:sp>
      <p:sp>
        <p:nvSpPr>
          <p:cNvPr id="3" name="Content Placeholder 2"/>
          <p:cNvSpPr>
            <a:spLocks noGrp="1"/>
          </p:cNvSpPr>
          <p:nvPr>
            <p:ph idx="1"/>
          </p:nvPr>
        </p:nvSpPr>
        <p:spPr/>
        <p:txBody>
          <a:bodyPr>
            <a:normAutofit/>
          </a:bodyPr>
          <a:lstStyle/>
          <a:p>
            <a:r>
              <a:rPr lang="en-GB" sz="2000" dirty="0" smtClean="0"/>
              <a:t>Today most people still wear the traditional clothing in Spain, such as Mantilla- a long lace or silk veil that woman wear over their heads and shoulders.</a:t>
            </a:r>
          </a:p>
          <a:p>
            <a:r>
              <a:rPr lang="en-GB" sz="2000" dirty="0" smtClean="0"/>
              <a:t>In Spain if you wear shorts it is a dead giveaway that you are a tourist. Locals always wear trousers, skirts or dresses</a:t>
            </a:r>
            <a:endParaRPr lang="en-GB" sz="2000" dirty="0"/>
          </a:p>
        </p:txBody>
      </p:sp>
      <p:sp>
        <p:nvSpPr>
          <p:cNvPr id="4" name="Text Placeholder 3"/>
          <p:cNvSpPr>
            <a:spLocks noGrp="1"/>
          </p:cNvSpPr>
          <p:nvPr>
            <p:ph type="body" sz="half" idx="2"/>
          </p:nvPr>
        </p:nvSpPr>
        <p:spPr>
          <a:xfrm>
            <a:off x="583502" y="2130014"/>
            <a:ext cx="3923951" cy="4171935"/>
          </a:xfrm>
        </p:spPr>
        <p:txBody>
          <a:bodyPr>
            <a:normAutofit fontScale="92500" lnSpcReduction="10000"/>
          </a:bodyPr>
          <a:lstStyle/>
          <a:p>
            <a:r>
              <a:rPr lang="en-GB" sz="2000" dirty="0" smtClean="0"/>
              <a:t>There are lots of different types of festivals in Spain.</a:t>
            </a:r>
          </a:p>
          <a:p>
            <a:r>
              <a:rPr lang="en-GB" sz="2000" dirty="0" smtClean="0"/>
              <a:t>In Spain Easter is celebrated for an entire week before Easter Sunday Semana Santa or Holy week sees parades celebrating the country's </a:t>
            </a:r>
            <a:r>
              <a:rPr lang="en-GB" sz="2000" dirty="0"/>
              <a:t>C</a:t>
            </a:r>
            <a:r>
              <a:rPr lang="en-GB" sz="2000" dirty="0" smtClean="0"/>
              <a:t>atholic </a:t>
            </a:r>
            <a:r>
              <a:rPr lang="en-GB" sz="2000" dirty="0"/>
              <a:t>R</a:t>
            </a:r>
            <a:r>
              <a:rPr lang="en-GB" sz="2000" dirty="0" smtClean="0"/>
              <a:t>omans heritage.</a:t>
            </a:r>
          </a:p>
          <a:p>
            <a:r>
              <a:rPr lang="en-GB" sz="2000" dirty="0" smtClean="0"/>
              <a:t>Celebrated on January 6</a:t>
            </a:r>
            <a:r>
              <a:rPr lang="en-GB" sz="2000" baseline="30000" dirty="0" smtClean="0"/>
              <a:t>th</a:t>
            </a:r>
            <a:r>
              <a:rPr lang="en-GB" sz="2000" dirty="0" smtClean="0"/>
              <a:t>, Epiphany which is better known as the Twelfth Night in English. It is a religious holiday connected to Christmas but in Spain many people don’t open their  Christmas presents until Epiphany.</a:t>
            </a:r>
          </a:p>
          <a:p>
            <a:endParaRPr lang="en-GB" dirty="0" smtClean="0"/>
          </a:p>
          <a:p>
            <a:endParaRPr lang="en-GB" dirty="0"/>
          </a:p>
        </p:txBody>
      </p:sp>
    </p:spTree>
    <p:extLst>
      <p:ext uri="{BB962C8B-B14F-4D97-AF65-F5344CB8AC3E}">
        <p14:creationId xmlns:p14="http://schemas.microsoft.com/office/powerpoint/2010/main" val="175468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end </a:t>
            </a:r>
            <a:endParaRPr lang="en-GB" dirty="0"/>
          </a:p>
        </p:txBody>
      </p:sp>
      <p:sp>
        <p:nvSpPr>
          <p:cNvPr id="3" name="Subtitle 2"/>
          <p:cNvSpPr>
            <a:spLocks noGrp="1"/>
          </p:cNvSpPr>
          <p:nvPr>
            <p:ph type="subTitle" idx="1"/>
          </p:nvPr>
        </p:nvSpPr>
        <p:spPr/>
        <p:txBody>
          <a:bodyPr/>
          <a:lstStyle/>
          <a:p>
            <a:r>
              <a:rPr lang="en-GB" dirty="0" smtClean="0"/>
              <a:t>By Rachel Faela and </a:t>
            </a:r>
            <a:r>
              <a:rPr lang="en-GB" dirty="0"/>
              <a:t>C</a:t>
            </a:r>
            <a:r>
              <a:rPr lang="en-GB" dirty="0" smtClean="0"/>
              <a:t>atolico </a:t>
            </a:r>
            <a:endParaRPr lang="en-GB" dirty="0"/>
          </a:p>
        </p:txBody>
      </p:sp>
    </p:spTree>
    <p:extLst>
      <p:ext uri="{BB962C8B-B14F-4D97-AF65-F5344CB8AC3E}">
        <p14:creationId xmlns:p14="http://schemas.microsoft.com/office/powerpoint/2010/main" val="8578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133</TotalTime>
  <Words>448</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Trebuchet MS</vt:lpstr>
      <vt:lpstr>Berlin</vt:lpstr>
      <vt:lpstr>Spain     </vt:lpstr>
      <vt:lpstr>Facts about Spain</vt:lpstr>
      <vt:lpstr>Food in Spain</vt:lpstr>
      <vt:lpstr>Famous people + Spanish Culture</vt:lpstr>
      <vt:lpstr>Animals in Spain</vt:lpstr>
      <vt:lpstr>Spanish Language</vt:lpstr>
      <vt:lpstr>Festivals + Types of clothes in Spain</vt:lpstr>
      <vt:lpstr>The end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Spain</dc:title>
  <dc:creator>user</dc:creator>
  <cp:lastModifiedBy>user</cp:lastModifiedBy>
  <cp:revision>16</cp:revision>
  <dcterms:created xsi:type="dcterms:W3CDTF">2019-02-12T12:05:01Z</dcterms:created>
  <dcterms:modified xsi:type="dcterms:W3CDTF">2019-02-13T13:40:24Z</dcterms:modified>
</cp:coreProperties>
</file>