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882" y="2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77EE5B96-CF83-41E4-8551-443A04CE08C9}" type="datetimeFigureOut">
              <a:rPr lang="en-GB" smtClean="0"/>
              <a:t>26/04/2016</a:t>
            </a:fld>
            <a:endParaRPr lang="en-GB"/>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GB"/>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2CCF88D8-6F07-45F7-8158-EF02F4C74D7C}" type="slidenum">
              <a:rPr lang="en-GB" smtClean="0"/>
              <a:t>‹#›</a:t>
            </a:fld>
            <a:endParaRPr lang="en-GB"/>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EE5B96-CF83-41E4-8551-443A04CE08C9}" type="datetimeFigureOut">
              <a:rPr lang="en-GB" smtClean="0"/>
              <a:t>26/04/2016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CF88D8-6F07-45F7-8158-EF02F4C74D7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EE5B96-CF83-41E4-8551-443A04CE08C9}" type="datetimeFigureOut">
              <a:rPr lang="en-GB" smtClean="0"/>
              <a:t>26/04/2016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CF88D8-6F07-45F7-8158-EF02F4C74D7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EE5B96-CF83-41E4-8551-443A04CE08C9}" type="datetimeFigureOut">
              <a:rPr lang="en-GB" smtClean="0"/>
              <a:t>26/04/2016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CF88D8-6F07-45F7-8158-EF02F4C74D7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EE5B96-CF83-41E4-8551-443A04CE08C9}" type="datetimeFigureOut">
              <a:rPr lang="en-GB" smtClean="0"/>
              <a:t>26/04/2016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CF88D8-6F07-45F7-8158-EF02F4C74D7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7EE5B96-CF83-41E4-8551-443A04CE08C9}" type="datetimeFigureOut">
              <a:rPr lang="en-GB" smtClean="0"/>
              <a:t>26/04/2016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CF88D8-6F07-45F7-8158-EF02F4C74D7C}" type="slidenum">
              <a:rPr lang="en-GB" smtClean="0"/>
              <a:t>‹#›</a:t>
            </a:fld>
            <a:endParaRPr lang="en-GB"/>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7EE5B96-CF83-41E4-8551-443A04CE08C9}" type="datetimeFigureOut">
              <a:rPr lang="en-GB" smtClean="0"/>
              <a:t>26/04/2016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CCF88D8-6F07-45F7-8158-EF02F4C74D7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EE5B96-CF83-41E4-8551-443A04CE08C9}" type="datetimeFigureOut">
              <a:rPr lang="en-GB" smtClean="0"/>
              <a:t>26/04/2016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CCF88D8-6F07-45F7-8158-EF02F4C74D7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EE5B96-CF83-41E4-8551-443A04CE08C9}" type="datetimeFigureOut">
              <a:rPr lang="en-GB" smtClean="0"/>
              <a:t>26/04/2016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CCF88D8-6F07-45F7-8158-EF02F4C74D7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7EE5B96-CF83-41E4-8551-443A04CE08C9}" type="datetimeFigureOut">
              <a:rPr lang="en-GB" smtClean="0"/>
              <a:t>26/04/2016</a:t>
            </a:fld>
            <a:endParaRPr lang="en-GB"/>
          </a:p>
        </p:txBody>
      </p:sp>
      <p:sp>
        <p:nvSpPr>
          <p:cNvPr id="7" name="Slide Number Placeholder 6"/>
          <p:cNvSpPr>
            <a:spLocks noGrp="1"/>
          </p:cNvSpPr>
          <p:nvPr>
            <p:ph type="sldNum" sz="quarter" idx="12"/>
          </p:nvPr>
        </p:nvSpPr>
        <p:spPr/>
        <p:txBody>
          <a:bodyPr/>
          <a:lstStyle/>
          <a:p>
            <a:fld id="{2CCF88D8-6F07-45F7-8158-EF02F4C74D7C}" type="slidenum">
              <a:rPr lang="en-GB" smtClean="0"/>
              <a:t>‹#›</a:t>
            </a:fld>
            <a:endParaRPr lang="en-GB"/>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EE5B96-CF83-41E4-8551-443A04CE08C9}" type="datetimeFigureOut">
              <a:rPr lang="en-GB" smtClean="0"/>
              <a:t>26/04/2016</a:t>
            </a:fld>
            <a:endParaRPr lang="en-GB"/>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7" name="Slide Number Placeholder 6"/>
          <p:cNvSpPr>
            <a:spLocks noGrp="1"/>
          </p:cNvSpPr>
          <p:nvPr>
            <p:ph type="sldNum" sz="quarter" idx="12"/>
          </p:nvPr>
        </p:nvSpPr>
        <p:spPr/>
        <p:txBody>
          <a:bodyPr/>
          <a:lstStyle/>
          <a:p>
            <a:fld id="{2CCF88D8-6F07-45F7-8158-EF02F4C74D7C}"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7EE5B96-CF83-41E4-8551-443A04CE08C9}" type="datetimeFigureOut">
              <a:rPr lang="en-GB" smtClean="0"/>
              <a:t>26/04/2016</a:t>
            </a:fld>
            <a:endParaRPr lang="en-GB"/>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GB"/>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2CCF88D8-6F07-45F7-8158-EF02F4C74D7C}"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5460" y="1052736"/>
            <a:ext cx="7772400" cy="1872207"/>
          </a:xfrm>
          <a:ln>
            <a:solidFill>
              <a:schemeClr val="tx1"/>
            </a:solidFill>
          </a:ln>
        </p:spPr>
        <p:txBody>
          <a:bodyPr>
            <a:noAutofit/>
          </a:bodyPr>
          <a:lstStyle/>
          <a:p>
            <a:r>
              <a:rPr lang="en-GB" sz="8000" b="1" i="1" dirty="0" smtClean="0">
                <a:solidFill>
                  <a:schemeClr val="tx1"/>
                </a:solidFill>
                <a:latin typeface="Baskerville Old Face" panose="02020602080505020303" pitchFamily="18" charset="0"/>
              </a:rPr>
              <a:t>Portugal</a:t>
            </a:r>
            <a:endParaRPr lang="en-GB" sz="8000" b="1" i="1" dirty="0">
              <a:solidFill>
                <a:schemeClr val="tx1"/>
              </a:solidFill>
              <a:latin typeface="Baskerville Old Face" panose="02020602080505020303" pitchFamily="18" charset="0"/>
            </a:endParaRPr>
          </a:p>
        </p:txBody>
      </p:sp>
      <p:sp>
        <p:nvSpPr>
          <p:cNvPr id="3" name="Subtitle 2"/>
          <p:cNvSpPr>
            <a:spLocks noGrp="1"/>
          </p:cNvSpPr>
          <p:nvPr>
            <p:ph type="subTitle" idx="1"/>
          </p:nvPr>
        </p:nvSpPr>
        <p:spPr>
          <a:xfrm>
            <a:off x="1331640" y="4077072"/>
            <a:ext cx="3384376" cy="1368152"/>
          </a:xfrm>
        </p:spPr>
        <p:txBody>
          <a:bodyPr>
            <a:noAutofit/>
          </a:bodyPr>
          <a:lstStyle/>
          <a:p>
            <a:r>
              <a:rPr lang="en-GB" sz="4800" i="1" u="sng" dirty="0" smtClean="0">
                <a:latin typeface="Century" panose="02040604050505020304" pitchFamily="18" charset="0"/>
              </a:rPr>
              <a:t>By Amy</a:t>
            </a:r>
            <a:endParaRPr lang="en-GB" sz="4800" i="1" u="sng" dirty="0">
              <a:latin typeface="Century" panose="02040604050505020304" pitchFamily="18" charset="0"/>
            </a:endParaRPr>
          </a:p>
        </p:txBody>
      </p:sp>
      <p:sp>
        <p:nvSpPr>
          <p:cNvPr id="5" name="AutoShape 2" descr="https://www.wpclipart.com/flags/Countries/P/Portugal/portugal_flag_waving.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008" y="1385257"/>
            <a:ext cx="3672408" cy="30963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24679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500" fill="hold"/>
                                        <p:tgtEl>
                                          <p:spTgt spid="1027"/>
                                        </p:tgtEl>
                                        <p:attrNameLst>
                                          <p:attrName>ppt_x</p:attrName>
                                        </p:attrNameLst>
                                      </p:cBhvr>
                                      <p:tavLst>
                                        <p:tav tm="0">
                                          <p:val>
                                            <p:strVal val="#ppt_x"/>
                                          </p:val>
                                        </p:tav>
                                        <p:tav tm="100000">
                                          <p:val>
                                            <p:strVal val="#ppt_x"/>
                                          </p:val>
                                        </p:tav>
                                      </p:tavLst>
                                    </p:anim>
                                    <p:anim calcmode="lin" valueType="num">
                                      <p:cBhvr additive="base">
                                        <p:cTn id="8"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wipe(down)">
                                      <p:cBhvr>
                                        <p:cTn id="19" dur="580">
                                          <p:stCondLst>
                                            <p:cond delay="0"/>
                                          </p:stCondLst>
                                        </p:cTn>
                                        <p:tgtEl>
                                          <p:spTgt spid="3">
                                            <p:txEl>
                                              <p:pRg st="0" end="0"/>
                                            </p:txEl>
                                          </p:spTgt>
                                        </p:tgtEl>
                                      </p:cBhvr>
                                    </p:animEffect>
                                    <p:anim calcmode="lin" valueType="num">
                                      <p:cBhvr>
                                        <p:cTn id="20"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5" dur="26">
                                          <p:stCondLst>
                                            <p:cond delay="650"/>
                                          </p:stCondLst>
                                        </p:cTn>
                                        <p:tgtEl>
                                          <p:spTgt spid="3">
                                            <p:txEl>
                                              <p:pRg st="0" end="0"/>
                                            </p:txEl>
                                          </p:spTgt>
                                        </p:tgtEl>
                                      </p:cBhvr>
                                      <p:to x="100000" y="60000"/>
                                    </p:animScale>
                                    <p:animScale>
                                      <p:cBhvr>
                                        <p:cTn id="26" dur="166" decel="50000">
                                          <p:stCondLst>
                                            <p:cond delay="676"/>
                                          </p:stCondLst>
                                        </p:cTn>
                                        <p:tgtEl>
                                          <p:spTgt spid="3">
                                            <p:txEl>
                                              <p:pRg st="0" end="0"/>
                                            </p:txEl>
                                          </p:spTgt>
                                        </p:tgtEl>
                                      </p:cBhvr>
                                      <p:to x="100000" y="100000"/>
                                    </p:animScale>
                                    <p:animScale>
                                      <p:cBhvr>
                                        <p:cTn id="27" dur="26">
                                          <p:stCondLst>
                                            <p:cond delay="1312"/>
                                          </p:stCondLst>
                                        </p:cTn>
                                        <p:tgtEl>
                                          <p:spTgt spid="3">
                                            <p:txEl>
                                              <p:pRg st="0" end="0"/>
                                            </p:txEl>
                                          </p:spTgt>
                                        </p:tgtEl>
                                      </p:cBhvr>
                                      <p:to x="100000" y="80000"/>
                                    </p:animScale>
                                    <p:animScale>
                                      <p:cBhvr>
                                        <p:cTn id="28" dur="166" decel="50000">
                                          <p:stCondLst>
                                            <p:cond delay="1338"/>
                                          </p:stCondLst>
                                        </p:cTn>
                                        <p:tgtEl>
                                          <p:spTgt spid="3">
                                            <p:txEl>
                                              <p:pRg st="0" end="0"/>
                                            </p:txEl>
                                          </p:spTgt>
                                        </p:tgtEl>
                                      </p:cBhvr>
                                      <p:to x="100000" y="100000"/>
                                    </p:animScale>
                                    <p:animScale>
                                      <p:cBhvr>
                                        <p:cTn id="29" dur="26">
                                          <p:stCondLst>
                                            <p:cond delay="1642"/>
                                          </p:stCondLst>
                                        </p:cTn>
                                        <p:tgtEl>
                                          <p:spTgt spid="3">
                                            <p:txEl>
                                              <p:pRg st="0" end="0"/>
                                            </p:txEl>
                                          </p:spTgt>
                                        </p:tgtEl>
                                      </p:cBhvr>
                                      <p:to x="100000" y="90000"/>
                                    </p:animScale>
                                    <p:animScale>
                                      <p:cBhvr>
                                        <p:cTn id="30" dur="166" decel="50000">
                                          <p:stCondLst>
                                            <p:cond delay="1668"/>
                                          </p:stCondLst>
                                        </p:cTn>
                                        <p:tgtEl>
                                          <p:spTgt spid="3">
                                            <p:txEl>
                                              <p:pRg st="0" end="0"/>
                                            </p:txEl>
                                          </p:spTgt>
                                        </p:tgtEl>
                                      </p:cBhvr>
                                      <p:to x="100000" y="100000"/>
                                    </p:animScale>
                                    <p:animScale>
                                      <p:cBhvr>
                                        <p:cTn id="31" dur="26">
                                          <p:stCondLst>
                                            <p:cond delay="1808"/>
                                          </p:stCondLst>
                                        </p:cTn>
                                        <p:tgtEl>
                                          <p:spTgt spid="3">
                                            <p:txEl>
                                              <p:pRg st="0" end="0"/>
                                            </p:txEl>
                                          </p:spTgt>
                                        </p:tgtEl>
                                      </p:cBhvr>
                                      <p:to x="100000" y="95000"/>
                                    </p:animScale>
                                    <p:animScale>
                                      <p:cBhvr>
                                        <p:cTn id="32"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476672"/>
            <a:ext cx="4464496" cy="1584176"/>
          </a:xfrm>
        </p:spPr>
        <p:txBody>
          <a:bodyPr>
            <a:noAutofit/>
          </a:bodyPr>
          <a:lstStyle/>
          <a:p>
            <a:r>
              <a:rPr lang="en-GB" sz="4400" dirty="0" smtClean="0">
                <a:solidFill>
                  <a:schemeClr val="tx1"/>
                </a:solidFill>
              </a:rPr>
              <a:t>Portuguese flag</a:t>
            </a:r>
            <a:endParaRPr lang="en-GB" sz="4400" dirty="0">
              <a:solidFill>
                <a:schemeClr val="tx1"/>
              </a:solidFill>
            </a:endParaRPr>
          </a:p>
        </p:txBody>
      </p:sp>
      <p:sp>
        <p:nvSpPr>
          <p:cNvPr id="3" name="Subtitle 2"/>
          <p:cNvSpPr>
            <a:spLocks noGrp="1"/>
          </p:cNvSpPr>
          <p:nvPr>
            <p:ph type="subTitle" idx="1"/>
          </p:nvPr>
        </p:nvSpPr>
        <p:spPr>
          <a:xfrm>
            <a:off x="467544" y="2420888"/>
            <a:ext cx="4176464" cy="3672408"/>
          </a:xfrm>
        </p:spPr>
        <p:txBody>
          <a:bodyPr>
            <a:normAutofit/>
          </a:bodyPr>
          <a:lstStyle/>
          <a:p>
            <a:r>
              <a:rPr lang="en-GB" i="0" dirty="0" smtClean="0">
                <a:solidFill>
                  <a:srgbClr val="252525"/>
                </a:solidFill>
                <a:latin typeface="Arial"/>
              </a:rPr>
              <a:t>The length of the flag is 1</a:t>
            </a:r>
            <a:r>
              <a:rPr lang="en-GB" i="0" dirty="0">
                <a:solidFill>
                  <a:srgbClr val="252525"/>
                </a:solidFill>
                <a:latin typeface="Arial"/>
              </a:rPr>
              <a:t> </a:t>
            </a:r>
            <a:r>
              <a:rPr lang="en-GB" i="0" baseline="30000" dirty="0">
                <a:solidFill>
                  <a:srgbClr val="252525"/>
                </a:solidFill>
                <a:latin typeface="Arial"/>
              </a:rPr>
              <a:t>1</a:t>
            </a:r>
            <a:r>
              <a:rPr lang="en-GB" i="0" dirty="0">
                <a:solidFill>
                  <a:srgbClr val="252525"/>
                </a:solidFill>
                <a:latin typeface="Arial"/>
              </a:rPr>
              <a:t>⁄</a:t>
            </a:r>
            <a:r>
              <a:rPr lang="en-GB" i="0" baseline="-25000" dirty="0" smtClean="0">
                <a:solidFill>
                  <a:srgbClr val="252525"/>
                </a:solidFill>
                <a:latin typeface="Arial"/>
              </a:rPr>
              <a:t>2 </a:t>
            </a:r>
            <a:r>
              <a:rPr lang="en-GB" i="0" dirty="0" smtClean="0">
                <a:solidFill>
                  <a:srgbClr val="252525"/>
                </a:solidFill>
                <a:latin typeface="Arial"/>
              </a:rPr>
              <a:t> times it’s width</a:t>
            </a:r>
            <a:r>
              <a:rPr lang="en-GB" i="0" dirty="0" smtClean="0">
                <a:solidFill>
                  <a:srgbClr val="252525"/>
                </a:solidFill>
                <a:latin typeface="Arial"/>
              </a:rPr>
              <a:t>. It </a:t>
            </a:r>
            <a:r>
              <a:rPr lang="en-GB" i="0" dirty="0">
                <a:solidFill>
                  <a:srgbClr val="252525"/>
                </a:solidFill>
                <a:latin typeface="Arial"/>
              </a:rPr>
              <a:t>claims that the green represented the hope of the Portuguese people, while the red represented the blood of those who died serving the </a:t>
            </a:r>
            <a:r>
              <a:rPr lang="en-GB" i="0" dirty="0" smtClean="0">
                <a:solidFill>
                  <a:srgbClr val="252525"/>
                </a:solidFill>
                <a:latin typeface="Arial"/>
              </a:rPr>
              <a:t>nation</a:t>
            </a:r>
            <a:r>
              <a:rPr lang="en-GB" i="0" baseline="30000" dirty="0" smtClean="0">
                <a:solidFill>
                  <a:srgbClr val="0B0080"/>
                </a:solidFill>
                <a:latin typeface="Arial"/>
              </a:rPr>
              <a:t> </a:t>
            </a:r>
            <a:r>
              <a:rPr lang="en-GB" i="0" dirty="0">
                <a:solidFill>
                  <a:srgbClr val="252525"/>
                </a:solidFill>
                <a:latin typeface="Arial"/>
              </a:rPr>
              <a:t> </a:t>
            </a:r>
            <a:endParaRPr lang="en-GB" i="0" dirty="0" smtClean="0">
              <a:solidFill>
                <a:srgbClr val="252525"/>
              </a:solidFill>
              <a:latin typeface="Arial"/>
            </a:endParaRPr>
          </a:p>
          <a:p>
            <a:r>
              <a:rPr lang="en-GB" i="0" dirty="0" smtClean="0">
                <a:solidFill>
                  <a:srgbClr val="252525"/>
                </a:solidFill>
                <a:latin typeface="Arial"/>
              </a:rPr>
              <a:t>Sources </a:t>
            </a:r>
            <a:r>
              <a:rPr lang="en-GB" i="0" dirty="0">
                <a:solidFill>
                  <a:srgbClr val="252525"/>
                </a:solidFill>
                <a:latin typeface="Arial"/>
              </a:rPr>
              <a:t>believe these noble meanings are far from the truth and are nothing more than propaganda, to provide an honourable justification to their choice</a:t>
            </a:r>
            <a:r>
              <a:rPr lang="en-GB" i="0" dirty="0" smtClean="0">
                <a:solidFill>
                  <a:srgbClr val="252525"/>
                </a:solidFill>
                <a:latin typeface="Arial"/>
              </a:rPr>
              <a:t>.</a:t>
            </a:r>
            <a:r>
              <a:rPr lang="en-GB" i="0" dirty="0">
                <a:solidFill>
                  <a:srgbClr val="252525"/>
                </a:solidFill>
                <a:latin typeface="Arial"/>
              </a:rPr>
              <a:t> </a:t>
            </a:r>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2852936"/>
            <a:ext cx="3672408" cy="24482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77988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88640"/>
            <a:ext cx="5920680" cy="2016224"/>
          </a:xfrm>
        </p:spPr>
        <p:txBody>
          <a:bodyPr>
            <a:noAutofit/>
          </a:bodyPr>
          <a:lstStyle/>
          <a:p>
            <a:r>
              <a:rPr lang="en-GB" sz="3200" dirty="0" smtClean="0">
                <a:solidFill>
                  <a:schemeClr val="tx1"/>
                </a:solidFill>
              </a:rPr>
              <a:t>Tourist attractions</a:t>
            </a:r>
            <a:r>
              <a:rPr lang="en-GB" sz="4000" dirty="0" smtClean="0">
                <a:solidFill>
                  <a:schemeClr val="tx1"/>
                </a:solidFill>
              </a:rPr>
              <a:t>, </a:t>
            </a:r>
            <a:br>
              <a:rPr lang="en-GB" sz="4000" dirty="0" smtClean="0">
                <a:solidFill>
                  <a:schemeClr val="tx1"/>
                </a:solidFill>
              </a:rPr>
            </a:br>
            <a:r>
              <a:rPr lang="en-GB" sz="4000" b="1" i="1" u="sng" dirty="0" err="1" smtClean="0">
                <a:solidFill>
                  <a:schemeClr val="tx1"/>
                </a:solidFill>
              </a:rPr>
              <a:t>Belém</a:t>
            </a:r>
            <a:r>
              <a:rPr lang="en-GB" sz="4000" b="1" i="1" u="sng" dirty="0" smtClean="0">
                <a:solidFill>
                  <a:schemeClr val="tx1"/>
                </a:solidFill>
              </a:rPr>
              <a:t> </a:t>
            </a:r>
            <a:r>
              <a:rPr lang="en-GB" sz="4000" b="1" i="1" u="sng" dirty="0">
                <a:solidFill>
                  <a:schemeClr val="tx1"/>
                </a:solidFill>
              </a:rPr>
              <a:t>Tower</a:t>
            </a:r>
            <a:r>
              <a:rPr lang="en-GB" sz="4000" dirty="0">
                <a:solidFill>
                  <a:schemeClr val="tx1"/>
                </a:solidFill>
              </a:rPr>
              <a:t> </a:t>
            </a:r>
            <a:r>
              <a:rPr lang="en-GB" sz="4000" dirty="0" smtClean="0">
                <a:solidFill>
                  <a:schemeClr val="tx1"/>
                </a:solidFill>
              </a:rPr>
              <a:t>  and </a:t>
            </a:r>
            <a:br>
              <a:rPr lang="en-GB" sz="4000" dirty="0" smtClean="0">
                <a:solidFill>
                  <a:schemeClr val="tx1"/>
                </a:solidFill>
              </a:rPr>
            </a:br>
            <a:r>
              <a:rPr lang="en-GB" sz="4000" b="1" i="1" u="sng" dirty="0" err="1" smtClean="0">
                <a:solidFill>
                  <a:schemeClr val="tx1"/>
                </a:solidFill>
              </a:rPr>
              <a:t>Bom</a:t>
            </a:r>
            <a:r>
              <a:rPr lang="en-GB" sz="4000" b="1" i="1" u="sng" dirty="0" smtClean="0">
                <a:solidFill>
                  <a:schemeClr val="tx1"/>
                </a:solidFill>
              </a:rPr>
              <a:t> Jesus do monte</a:t>
            </a:r>
            <a:endParaRPr lang="en-GB" sz="4000" b="1" i="1" u="sng" dirty="0">
              <a:solidFill>
                <a:schemeClr val="tx1"/>
              </a:solidFill>
            </a:endParaRPr>
          </a:p>
        </p:txBody>
      </p:sp>
      <p:sp>
        <p:nvSpPr>
          <p:cNvPr id="3" name="Subtitle 2"/>
          <p:cNvSpPr>
            <a:spLocks noGrp="1"/>
          </p:cNvSpPr>
          <p:nvPr>
            <p:ph type="subTitle" idx="1"/>
          </p:nvPr>
        </p:nvSpPr>
        <p:spPr>
          <a:xfrm>
            <a:off x="467544" y="2492896"/>
            <a:ext cx="4104456" cy="3684240"/>
          </a:xfrm>
        </p:spPr>
        <p:txBody>
          <a:bodyPr>
            <a:normAutofit fontScale="92500" lnSpcReduction="10000"/>
          </a:bodyPr>
          <a:lstStyle/>
          <a:p>
            <a:r>
              <a:rPr lang="en-GB" b="1" i="1" u="sng" dirty="0"/>
              <a:t>Belém Tower </a:t>
            </a:r>
            <a:r>
              <a:rPr lang="en-GB" i="0" dirty="0"/>
              <a:t>or the Tower of St Vincent is a fortified tower located in the civil parish of Santa Maria de Belém in </a:t>
            </a:r>
            <a:r>
              <a:rPr lang="en-GB" i="0" dirty="0" smtClean="0"/>
              <a:t>the municipality </a:t>
            </a:r>
            <a:r>
              <a:rPr lang="en-GB" i="0" dirty="0"/>
              <a:t>of Lisbon, </a:t>
            </a:r>
            <a:r>
              <a:rPr lang="en-GB" i="0" dirty="0" smtClean="0"/>
              <a:t>Portugal</a:t>
            </a:r>
          </a:p>
          <a:p>
            <a:pPr marL="342900" indent="-342900">
              <a:buFont typeface="Courier New" panose="02070309020205020404" pitchFamily="49" charset="0"/>
              <a:buChar char="o"/>
            </a:pPr>
            <a:endParaRPr lang="en-GB" i="0" dirty="0" smtClean="0"/>
          </a:p>
          <a:p>
            <a:pPr marL="342900" indent="-342900">
              <a:buFont typeface="Courier New" panose="02070309020205020404" pitchFamily="49" charset="0"/>
              <a:buChar char="o"/>
            </a:pPr>
            <a:endParaRPr lang="en-GB" dirty="0"/>
          </a:p>
          <a:p>
            <a:pPr marL="342900" indent="-342900">
              <a:buFont typeface="Courier New" panose="02070309020205020404" pitchFamily="49" charset="0"/>
              <a:buChar char="o"/>
            </a:pPr>
            <a:endParaRPr lang="en-GB" i="0" dirty="0" smtClean="0"/>
          </a:p>
          <a:p>
            <a:pPr marL="342900" indent="-342900">
              <a:buFont typeface="Courier New" panose="02070309020205020404" pitchFamily="49" charset="0"/>
              <a:buChar char="o"/>
            </a:pPr>
            <a:endParaRPr lang="en-GB" dirty="0"/>
          </a:p>
          <a:p>
            <a:r>
              <a:rPr lang="en-GB" b="1" i="1" u="sng" dirty="0" err="1" smtClean="0"/>
              <a:t>Bom</a:t>
            </a:r>
            <a:r>
              <a:rPr lang="en-GB" b="1" i="1" u="sng" dirty="0" smtClean="0"/>
              <a:t> </a:t>
            </a:r>
            <a:r>
              <a:rPr lang="en-GB" b="1" i="1" u="sng" dirty="0"/>
              <a:t>Jesus do Monte </a:t>
            </a:r>
            <a:r>
              <a:rPr lang="en-GB" i="0" dirty="0"/>
              <a:t>is a Portuguese sanctuary in Tenões, outside the city of Braga, in northern Portugal. Its name means Good Jesus of the Mount </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008" y="2348880"/>
            <a:ext cx="1816224" cy="16561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59696" y="4581128"/>
            <a:ext cx="1816223"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02882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27"/>
                                        </p:tgtEl>
                                        <p:attrNameLst>
                                          <p:attrName>style.visibility</p:attrName>
                                        </p:attrNameLst>
                                      </p:cBhvr>
                                      <p:to>
                                        <p:strVal val="visible"/>
                                      </p:to>
                                    </p:set>
                                    <p:anim calcmode="lin" valueType="num">
                                      <p:cBhvr additive="base">
                                        <p:cTn id="25" dur="500" fill="hold"/>
                                        <p:tgtEl>
                                          <p:spTgt spid="1027"/>
                                        </p:tgtEl>
                                        <p:attrNameLst>
                                          <p:attrName>ppt_x</p:attrName>
                                        </p:attrNameLst>
                                      </p:cBhvr>
                                      <p:tavLst>
                                        <p:tav tm="0">
                                          <p:val>
                                            <p:strVal val="#ppt_x"/>
                                          </p:val>
                                        </p:tav>
                                        <p:tav tm="100000">
                                          <p:val>
                                            <p:strVal val="#ppt_x"/>
                                          </p:val>
                                        </p:tav>
                                      </p:tavLst>
                                    </p:anim>
                                    <p:anim calcmode="lin" valueType="num">
                                      <p:cBhvr additive="base">
                                        <p:cTn id="26"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wheel(1)">
                                      <p:cBhvr>
                                        <p:cTn id="3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800" dirty="0" smtClean="0"/>
              <a:t>Fun facts </a:t>
            </a:r>
            <a:endParaRPr lang="en-GB" sz="4800" dirty="0"/>
          </a:p>
        </p:txBody>
      </p:sp>
      <p:sp>
        <p:nvSpPr>
          <p:cNvPr id="3" name="Content Placeholder 2"/>
          <p:cNvSpPr>
            <a:spLocks noGrp="1"/>
          </p:cNvSpPr>
          <p:nvPr>
            <p:ph idx="1"/>
          </p:nvPr>
        </p:nvSpPr>
        <p:spPr>
          <a:xfrm>
            <a:off x="1403648" y="2276872"/>
            <a:ext cx="6400800" cy="4104456"/>
          </a:xfrm>
        </p:spPr>
        <p:txBody>
          <a:bodyPr>
            <a:normAutofit fontScale="92500" lnSpcReduction="10000"/>
          </a:bodyPr>
          <a:lstStyle/>
          <a:p>
            <a:r>
              <a:rPr lang="en-GB" sz="2100" b="1" i="1" dirty="0"/>
              <a:t>Capital</a:t>
            </a:r>
            <a:r>
              <a:rPr lang="en-GB" sz="2100" b="1" i="1" dirty="0" smtClean="0"/>
              <a:t>:  </a:t>
            </a:r>
            <a:r>
              <a:rPr lang="en-GB" sz="3300" dirty="0"/>
              <a:t>Lisbon</a:t>
            </a:r>
          </a:p>
          <a:p>
            <a:pPr marL="285750" indent="-285750"/>
            <a:r>
              <a:rPr lang="en-GB" sz="1900" b="1" i="1" dirty="0" smtClean="0"/>
              <a:t>Population</a:t>
            </a:r>
            <a:r>
              <a:rPr lang="en-GB" sz="1900" b="1" i="1" dirty="0"/>
              <a:t>: </a:t>
            </a:r>
            <a:r>
              <a:rPr lang="en-GB" sz="1900" b="1" i="1" dirty="0" smtClean="0"/>
              <a:t> </a:t>
            </a:r>
            <a:r>
              <a:rPr lang="en-GB" sz="3000" dirty="0" smtClean="0"/>
              <a:t>10.46 </a:t>
            </a:r>
            <a:r>
              <a:rPr lang="en-GB" sz="3000" dirty="0"/>
              <a:t>million (2013) World Bank</a:t>
            </a:r>
          </a:p>
          <a:p>
            <a:r>
              <a:rPr lang="en-GB" sz="1900" b="1" i="1" dirty="0"/>
              <a:t>Currency</a:t>
            </a:r>
            <a:r>
              <a:rPr lang="en-GB" sz="1900" b="1" i="1" dirty="0" smtClean="0"/>
              <a:t>:  </a:t>
            </a:r>
            <a:r>
              <a:rPr lang="en-GB" sz="3000" dirty="0" smtClean="0"/>
              <a:t>Euro</a:t>
            </a:r>
          </a:p>
          <a:p>
            <a:r>
              <a:rPr lang="en-GB" sz="1900" b="1" i="1" dirty="0" smtClean="0"/>
              <a:t>National language: </a:t>
            </a:r>
            <a:r>
              <a:rPr lang="en-GB" sz="1900" dirty="0" smtClean="0"/>
              <a:t> </a:t>
            </a:r>
            <a:r>
              <a:rPr lang="en-GB" sz="3000" dirty="0" smtClean="0"/>
              <a:t>Portuguese </a:t>
            </a:r>
            <a:r>
              <a:rPr lang="en-GB" sz="1900" b="1" i="1" dirty="0" smtClean="0"/>
              <a:t> </a:t>
            </a:r>
            <a:endParaRPr lang="en-GB" sz="1900" b="1" i="1" dirty="0"/>
          </a:p>
          <a:p>
            <a:endParaRPr lang="en-GB" sz="1600" b="1" i="1" dirty="0" smtClean="0"/>
          </a:p>
          <a:p>
            <a:r>
              <a:rPr lang="en-GB" sz="2000" b="1" i="1" dirty="0" smtClean="0"/>
              <a:t>Portugal </a:t>
            </a:r>
            <a:r>
              <a:rPr lang="en-GB" sz="2000" b="1" i="1" dirty="0"/>
              <a:t>is a southern European country on the Iberian Peninsula, bordering Spain and the Atlantic Ocean. Its </a:t>
            </a:r>
            <a:r>
              <a:rPr lang="en-GB" sz="2000" b="1" i="1" dirty="0" smtClean="0"/>
              <a:t>ocean side </a:t>
            </a:r>
            <a:r>
              <a:rPr lang="en-GB" sz="2000" b="1" i="1" dirty="0"/>
              <a:t>location influences many aspects of its culture l language: </a:t>
            </a:r>
            <a:r>
              <a:rPr lang="en-GB" sz="2000" dirty="0"/>
              <a:t>Portuguese</a:t>
            </a:r>
          </a:p>
        </p:txBody>
      </p:sp>
    </p:spTree>
    <p:extLst>
      <p:ext uri="{BB962C8B-B14F-4D97-AF65-F5344CB8AC3E}">
        <p14:creationId xmlns:p14="http://schemas.microsoft.com/office/powerpoint/2010/main" val="4009942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arn(inVertical)">
                                      <p:cBhvr>
                                        <p:cTn id="19" dur="500"/>
                                        <p:tgtEl>
                                          <p:spTgt spid="3">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xit" presetSubtype="10" fill="hold" grpId="0" nodeType="clickEffect">
                                  <p:stCondLst>
                                    <p:cond delay="0"/>
                                  </p:stCondLst>
                                  <p:childTnLst>
                                    <p:animEffect transition="out" filter="randombar(horizontal)">
                                      <p:cBhvr>
                                        <p:cTn id="23" dur="500"/>
                                        <p:tgtEl>
                                          <p:spTgt spid="2"/>
                                        </p:tgtEl>
                                      </p:cBhvr>
                                    </p:animEffect>
                                    <p:set>
                                      <p:cBhvr>
                                        <p:cTn id="24"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692696"/>
            <a:ext cx="4104456" cy="1584176"/>
          </a:xfrm>
        </p:spPr>
        <p:txBody>
          <a:bodyPr>
            <a:normAutofit/>
          </a:bodyPr>
          <a:lstStyle/>
          <a:p>
            <a:r>
              <a:rPr lang="en-GB" b="1" i="1" dirty="0" smtClean="0"/>
              <a:t>Portugal’s situation</a:t>
            </a:r>
            <a:endParaRPr lang="en-GB" b="1" i="1"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724128" y="332656"/>
            <a:ext cx="3210645" cy="25202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757334" y="2132856"/>
            <a:ext cx="5040560" cy="3416320"/>
          </a:xfrm>
          <a:prstGeom prst="rect">
            <a:avLst/>
          </a:prstGeom>
        </p:spPr>
        <p:txBody>
          <a:bodyPr wrap="square">
            <a:spAutoFit/>
          </a:bodyPr>
          <a:lstStyle/>
          <a:p>
            <a:r>
              <a:rPr lang="en-GB" dirty="0" smtClean="0"/>
              <a:t>Portugal </a:t>
            </a:r>
            <a:r>
              <a:rPr lang="en-GB" dirty="0"/>
              <a:t>is a coastal nation in </a:t>
            </a:r>
            <a:r>
              <a:rPr lang="en-GB" dirty="0" smtClean="0"/>
              <a:t>southwestern,              Europe  bordering Spain and the north Atlantic ocean to the other side of </a:t>
            </a:r>
            <a:r>
              <a:rPr lang="en-GB" dirty="0"/>
              <a:t>P</a:t>
            </a:r>
            <a:r>
              <a:rPr lang="en-GB" dirty="0" smtClean="0"/>
              <a:t>ortugal. One of the main reasons  Portugal is such a main tourist attraction is because   isn’t a land locked country. The biggest city in </a:t>
            </a:r>
            <a:r>
              <a:rPr lang="en-GB" dirty="0"/>
              <a:t>P</a:t>
            </a:r>
            <a:r>
              <a:rPr lang="en-GB" dirty="0" smtClean="0"/>
              <a:t>ortugal is it’s </a:t>
            </a:r>
            <a:r>
              <a:rPr lang="en-GB" dirty="0"/>
              <a:t>capital  Lisbon	</a:t>
            </a:r>
            <a:r>
              <a:rPr lang="en-GB" dirty="0" smtClean="0"/>
              <a:t> with a population of </a:t>
            </a:r>
            <a:r>
              <a:rPr lang="en-GB" dirty="0"/>
              <a:t>517,802. The Tagus is the longest river on the Iberian Peninsula. It is 1,038 km long, 716 km in Spain, 47 km along the border between Portugal and Spain and 275 km in Portugal, where it empties into the Atlantic Ocean near Lisbon. </a:t>
            </a:r>
          </a:p>
          <a:p>
            <a:endParaRPr lang="en-GB" dirty="0"/>
          </a:p>
        </p:txBody>
      </p:sp>
    </p:spTree>
    <p:extLst>
      <p:ext uri="{BB962C8B-B14F-4D97-AF65-F5344CB8AC3E}">
        <p14:creationId xmlns:p14="http://schemas.microsoft.com/office/powerpoint/2010/main" val="3921184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Portuguese traditions </a:t>
            </a:r>
            <a:br>
              <a:rPr lang="en-GB" dirty="0" smtClean="0"/>
            </a:br>
            <a:r>
              <a:rPr lang="en-GB" b="1" i="1" u="sng" dirty="0" smtClean="0">
                <a:effectLst>
                  <a:outerShdw blurRad="38100" dist="38100" dir="2700000" algn="tl">
                    <a:srgbClr val="000000">
                      <a:alpha val="43137"/>
                    </a:srgbClr>
                  </a:outerShdw>
                </a:effectLst>
              </a:rPr>
              <a:t>“</a:t>
            </a:r>
            <a:r>
              <a:rPr lang="en-GB" b="1" i="1" u="sng" dirty="0" err="1" smtClean="0">
                <a:effectLst>
                  <a:outerShdw blurRad="38100" dist="38100" dir="2700000" algn="tl">
                    <a:srgbClr val="000000">
                      <a:alpha val="43137"/>
                    </a:srgbClr>
                  </a:outerShdw>
                </a:effectLst>
              </a:rPr>
              <a:t>feliz</a:t>
            </a:r>
            <a:r>
              <a:rPr lang="en-GB" b="1" i="1" u="sng" dirty="0" smtClean="0">
                <a:effectLst>
                  <a:outerShdw blurRad="38100" dist="38100" dir="2700000" algn="tl">
                    <a:srgbClr val="000000">
                      <a:alpha val="43137"/>
                    </a:srgbClr>
                  </a:outerShdw>
                </a:effectLst>
              </a:rPr>
              <a:t> natal”</a:t>
            </a:r>
            <a:endParaRPr lang="en-GB" b="1" i="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371600" y="2438400"/>
            <a:ext cx="5432648" cy="3048001"/>
          </a:xfrm>
        </p:spPr>
        <p:txBody>
          <a:bodyPr>
            <a:normAutofit/>
          </a:bodyPr>
          <a:lstStyle/>
          <a:p>
            <a:pPr algn="just"/>
            <a:r>
              <a:rPr lang="en-GB" dirty="0"/>
              <a:t>Holiday Traditions of Portugal "</a:t>
            </a:r>
            <a:r>
              <a:rPr lang="en-GB" dirty="0" err="1"/>
              <a:t>Feliz</a:t>
            </a:r>
            <a:r>
              <a:rPr lang="en-GB" dirty="0"/>
              <a:t> Natal" On Christmas Eve Portuguese families gather around the Christmas tree and the Crèche </a:t>
            </a:r>
            <a:r>
              <a:rPr lang="en-GB" dirty="0" smtClean="0"/>
              <a:t>(Crib) to </a:t>
            </a:r>
            <a:r>
              <a:rPr lang="en-GB" dirty="0"/>
              <a:t>celebrate the birth of Jesus. Catholicism is the main religion in Portugal</a:t>
            </a:r>
            <a:r>
              <a:rPr lang="en-GB" dirty="0" smtClean="0"/>
              <a:t>.</a:t>
            </a:r>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404664"/>
            <a:ext cx="2417762" cy="19908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48970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378</TotalTime>
  <Words>221</Words>
  <Application>Microsoft Office PowerPoint</Application>
  <PresentationFormat>On-screen Show (4:3)</PresentationFormat>
  <Paragraphs>23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Austin</vt:lpstr>
      <vt:lpstr>Portugal</vt:lpstr>
      <vt:lpstr>Portuguese flag</vt:lpstr>
      <vt:lpstr>Tourist attractions,  Belém Tower   and  Bom Jesus do monte</vt:lpstr>
      <vt:lpstr>Fun facts </vt:lpstr>
      <vt:lpstr>Portugal’s situation</vt:lpstr>
      <vt:lpstr>Portuguese traditions  “feliz natal”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Portugal</dc:title>
  <dc:creator>user7</dc:creator>
  <cp:lastModifiedBy>OfficePC</cp:lastModifiedBy>
  <cp:revision>12</cp:revision>
  <dcterms:created xsi:type="dcterms:W3CDTF">2016-02-23T09:39:22Z</dcterms:created>
  <dcterms:modified xsi:type="dcterms:W3CDTF">2016-04-26T13:47:18Z</dcterms:modified>
</cp:coreProperties>
</file>